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60"/>
  </p:normalViewPr>
  <p:slideViewPr>
    <p:cSldViewPr>
      <p:cViewPr varScale="1">
        <p:scale>
          <a:sx n="94" d="100"/>
          <a:sy n="94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7EAA-7D3F-4DBE-93A4-218DA5A2EB0C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16685-E9D8-436C-8CBE-9B5B79064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02A7-FD48-4B23-B2B2-BD6B47268658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2105-302D-4632-B324-E3117934E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1F2F-18A9-46F2-BB00-05C9E0BD2A3A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CF80-79C0-4780-B10D-3CA1EFBDF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44C95-004D-44CB-85AF-A1470B9AC202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B86B-BFEC-4F97-8CC6-E344FA761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3A31-15C6-4817-A79C-C2020A22AD31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C6B5-865D-415D-A51F-D43D389E9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E066-6CD6-431D-BCC3-A44E31C462D7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9C99-FE54-4716-B8D5-A68314A4A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0D58-4643-4DF6-BAFF-7B634D19B555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18DC0-FCB7-40F5-AD13-EBFFEF7E1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E711-28C6-44B4-BE60-389C018CFE35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9C1F6-E932-47D6-B301-815C214CA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6891-21AB-4E62-AA40-428C738F0595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24FE5-7088-4F3F-A0F0-C927E243A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AFE5-5855-4F4E-A811-0F590F2F8592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0131-CE2E-4ED5-995D-74CC9FE4C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D33D-7004-4733-971A-CC85D888A8BD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A860-9F04-4628-ACB8-F989D6708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CF44C6-2F6E-4443-8AF5-20FC0AA23D45}" type="datetimeFigureOut">
              <a:rPr lang="ru-RU"/>
              <a:pPr>
                <a:defRPr/>
              </a:pPr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E3CEF5-E530-4132-8E05-1A84E3DA0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days.ru/Images/ii1233&amp;186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ys.ru/Images/ib1867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days.ru/Images/ii1525&amp;191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ys.ru/Images/ib1913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days.ru/Images/im95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&#1052;&#1086;&#1080;%20&#1076;&#1086;&#1082;&#1091;&#1084;&#1077;&#1085;&#1090;&#1099;/&#1051;&#1045;&#1053;&#1040;/&#1044;&#1053;&#1048;%20&#1057;&#1051;&#1040;&#1042;&#1071;&#1053;&#1057;&#1050;&#1054;&#1049;%20&#1055;&#1048;&#1057;&#1068;&#1052;&#1045;&#1053;&#1053;&#1054;&#1057;&#1058;&#1048;%20&#1048;%20&#1050;&#1059;&#1051;&#1068;&#1058;&#1059;&#1056;&#1067;/&#1046;&#1080;&#1090;&#1080;&#1103;%20&#1089;&#1074;&#1103;&#1090;&#1099;&#1093;/&#1048;&#1082;&#1086;&#1085;&#1072;%20&#1057;&#1074;&#1103;&#1090;&#1099;&#1077;%20&#1050;&#1080;&#1088;&#1080;&#1083;&#1083;%20&#1080;%20&#1052;&#1077;&#1092;&#1086;&#1076;&#1080;&#1081;%20-%20&#1091;&#1095;&#1080;&#1090;&#1077;&#1083;&#1103;%20&#1057;&#1083;&#1086;&#1074;&#1077;&#1085;&#1089;&#1082;&#1080;&#1077;.files/ib955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alfavit.docx" TargetMode="External"/><Relationship Id="rId2" Type="http://schemas.openxmlformats.org/officeDocument/2006/relationships/hyperlink" Target="&#1040;&#1083;&#1092;&#1072;&#1074;&#1080;&#1090;.docx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days.ru/Images/im46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Documents%20and%20Settings\Vadim\&#1052;&#1086;&#1080;%20&#1076;&#1086;&#1082;&#1091;&#1084;&#1077;&#1085;&#1090;&#1099;\&#1051;&#1045;&#1053;&#1040;\&#1044;&#1053;&#1048;%20&#1057;&#1051;&#1040;&#1042;&#1071;&#1053;&#1057;&#1050;&#1054;&#1049;%20&#1055;&#1048;&#1057;&#1068;&#1052;&#1045;&#1053;&#1053;&#1054;&#1057;&#1058;&#1048;%20&#1048;%20&#1050;&#1059;&#1051;&#1068;&#1058;&#1059;&#1056;&#1067;\&#1046;&#1080;&#1090;&#1080;&#1103;%20&#1089;&#1074;&#1103;&#1090;&#1099;&#1093;\&#1048;&#1082;&#1086;&#1085;&#1072;%20&#1057;&#1074;&#1103;&#1090;&#1099;&#1077;%20&#1050;&#1080;&#1088;&#1080;&#1083;&#1083;%20&#1080;%20&#1052;&#1077;&#1092;&#1086;&#1076;&#1080;&#1081;.files\ib466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days.ru/Images/im46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Documents%20and%20Settings\Vadim\&#1052;&#1086;&#1080;%20&#1076;&#1086;&#1082;&#1091;&#1084;&#1077;&#1085;&#1090;&#1099;\&#1051;&#1045;&#1053;&#1040;\&#1044;&#1053;&#1048;%20&#1057;&#1051;&#1040;&#1042;&#1071;&#1053;&#1057;&#1050;&#1054;&#1049;%20&#1055;&#1048;&#1057;&#1068;&#1052;&#1045;&#1053;&#1053;&#1054;&#1057;&#1058;&#1048;%20&#1048;%20&#1050;&#1059;&#1051;&#1068;&#1058;&#1059;&#1056;&#1067;\&#1046;&#1080;&#1090;&#1080;&#1103;%20&#1089;&#1074;&#1103;&#1090;&#1099;&#1093;\&#1048;&#1082;&#1086;&#1085;&#1072;%20&#1057;&#1074;&#1103;&#1090;&#1099;&#1077;%20&#1050;&#1080;&#1088;&#1080;&#1083;&#1083;%20&#1080;%20&#1052;&#1077;&#1092;&#1086;&#1076;&#1080;&#1081;.files\ib466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dmin\Рабочий стол\56771289_1269199585_a2decf45bfaaaa545031f2b4144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214554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spc="300" dirty="0" smtClean="0">
                <a:solidFill>
                  <a:srgbClr val="FF0000"/>
                </a:solidFill>
                <a:latin typeface="Mistral" pitchFamily="66" charset="0"/>
              </a:rPr>
              <a:t>День славянской письменности и культуры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000240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Impact" pitchFamily="34" charset="0"/>
              </a:rPr>
              <a:t>24 </a:t>
            </a:r>
            <a:r>
              <a:rPr lang="ru-RU" sz="4800" dirty="0" smtClean="0">
                <a:latin typeface="Impact" pitchFamily="34" charset="0"/>
              </a:rPr>
              <a:t>МАЯ</a:t>
            </a:r>
            <a:endParaRPr lang="ru-RU" sz="4800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000628" y="6143644"/>
            <a:ext cx="2143108" cy="7143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714750"/>
            <a:ext cx="8229600" cy="20256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 868 г. Папа Римский Андриан </a:t>
            </a:r>
            <a:r>
              <a:rPr lang="en-US" dirty="0" smtClean="0"/>
              <a:t>II</a:t>
            </a:r>
            <a:r>
              <a:rPr lang="ru-RU" dirty="0" smtClean="0"/>
              <a:t> освятил переведенные братьями богослужебные книги, благословив проведение литургии на славянском языке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2428875" y="1643063"/>
            <a:ext cx="62150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Если же кто из учителей ваших дерзновенно начнет соблазнять вас, порицая книги на языке вашем, да будет отлучен пока не исправится. Такие люди суть волки, а не овцы…</a:t>
            </a:r>
          </a:p>
          <a:p>
            <a:pPr algn="r"/>
            <a:r>
              <a:rPr lang="ru-RU" sz="2000">
                <a:latin typeface="Calibri" pitchFamily="34" charset="0"/>
              </a:rPr>
              <a:t>Андриан  </a:t>
            </a:r>
            <a:r>
              <a:rPr lang="en-US" sz="2000">
                <a:latin typeface="Calibri" pitchFamily="34" charset="0"/>
              </a:rPr>
              <a:t>II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6000750" cy="41687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/>
              <a:t>	«Мы тянули с тобой, брат, одну борозду, как супруг волов, и вот, я падаю на гряде, кончаю жизнь свою. Я знаю, ты очень любишь свой родной Олимп. Смотри же, не покидай даже ради него наше служение…»</a:t>
            </a:r>
            <a:r>
              <a:rPr lang="ru-RU" smtClean="0"/>
              <a:t>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spc="3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14 февраля 869 в возрасте 42 лет Кирилл умирает в Риме</a:t>
            </a:r>
            <a:endParaRPr lang="ru-RU" sz="3600" spc="3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pic>
        <p:nvPicPr>
          <p:cNvPr id="21506" name="Picture 2" descr="Кирилл, учитель Словенск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000750" y="2214563"/>
            <a:ext cx="2714625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0" y="2143125"/>
            <a:ext cx="5715000" cy="47148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i="1" smtClean="0"/>
              <a:t>	</a:t>
            </a:r>
            <a:r>
              <a:rPr lang="ru-RU" smtClean="0"/>
              <a:t>Благодаря деятельности                  св. Мефодия, и чехи, и поляки вступили в военный союз с Моравией, противостоящей влиянию немцев.</a:t>
            </a:r>
          </a:p>
          <a:p>
            <a:pPr algn="ctr">
              <a:buFont typeface="Arial" charset="0"/>
              <a:buNone/>
            </a:pPr>
            <a:r>
              <a:rPr lang="ru-RU" smtClean="0"/>
              <a:t>Мефодий предсказал день своей смерти и скончался              </a:t>
            </a:r>
            <a:r>
              <a:rPr lang="ru-RU" b="1" smtClean="0"/>
              <a:t>6 апреля 885 г.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spc="3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После смерти брата </a:t>
            </a:r>
            <a:r>
              <a:rPr lang="ru-RU" sz="3200" spc="300" dirty="0" err="1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Мефодий</a:t>
            </a:r>
            <a:r>
              <a:rPr lang="ru-RU" sz="3200" spc="300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 продолжает евангельскую проповедь среди славян</a:t>
            </a:r>
            <a:endParaRPr lang="ru-RU" sz="3200" spc="300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pic>
        <p:nvPicPr>
          <p:cNvPr id="22530" name="Picture 2" descr="Мефодий Моравск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000750" y="2500313"/>
            <a:ext cx="2754313" cy="405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4214813" y="1643063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i="1">
                <a:latin typeface="Calibri" pitchFamily="34" charset="0"/>
              </a:rPr>
              <a:t>«Я не молчал из страха и всегда бодрствовал на страже»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spc="3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К лику святых равноапостольные Кирилл и </a:t>
            </a:r>
            <a:r>
              <a:rPr lang="ru-RU" sz="3200" spc="300" dirty="0" err="1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Мефодий</a:t>
            </a:r>
            <a:r>
              <a:rPr lang="ru-RU" sz="3200" spc="3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 причислены в древности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6357938" cy="49720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В </a:t>
            </a:r>
            <a:r>
              <a:rPr lang="ru-RU" dirty="0"/>
              <a:t>Русской Православной Церкви память святых равноапостольных просветителей славян </a:t>
            </a:r>
            <a:r>
              <a:rPr lang="ru-RU" b="1" dirty="0"/>
              <a:t>чествуется с </a:t>
            </a:r>
            <a:r>
              <a:rPr lang="en-US" b="1" dirty="0"/>
              <a:t>XI</a:t>
            </a:r>
            <a:r>
              <a:rPr lang="ru-RU" b="1" dirty="0"/>
              <a:t> </a:t>
            </a:r>
            <a:r>
              <a:rPr lang="ru-RU" b="1" dirty="0" smtClean="0"/>
              <a:t>века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dirty="0" smtClean="0"/>
              <a:t>Память </a:t>
            </a:r>
            <a:r>
              <a:rPr lang="ru-RU" dirty="0"/>
              <a:t>каждого из св. братьев отмечается в дни их кончины: </a:t>
            </a:r>
            <a:r>
              <a:rPr lang="ru-RU" dirty="0" smtClean="0"/>
              <a:t>             </a:t>
            </a:r>
            <a:r>
              <a:rPr lang="ru-RU" b="1" i="1" dirty="0" smtClean="0"/>
              <a:t>Св</a:t>
            </a:r>
            <a:r>
              <a:rPr lang="ru-RU" b="1" i="1" dirty="0"/>
              <a:t>. </a:t>
            </a:r>
            <a:r>
              <a:rPr lang="ru-RU" b="1" i="1" dirty="0" err="1"/>
              <a:t>равноап</a:t>
            </a:r>
            <a:r>
              <a:rPr lang="ru-RU" b="1" i="1" dirty="0"/>
              <a:t>. Кирилл </a:t>
            </a:r>
            <a:r>
              <a:rPr lang="ru-RU" i="1" dirty="0"/>
              <a:t>– 14 февр.(по ст. ст.)/27 февр. (по нов. ст.). </a:t>
            </a:r>
            <a:r>
              <a:rPr lang="ru-RU" i="1" dirty="0" smtClean="0"/>
              <a:t>             </a:t>
            </a:r>
            <a:r>
              <a:rPr lang="ru-RU" b="1" i="1" dirty="0" smtClean="0"/>
              <a:t>Св</a:t>
            </a:r>
            <a:r>
              <a:rPr lang="ru-RU" b="1" i="1" dirty="0"/>
              <a:t>. </a:t>
            </a:r>
            <a:r>
              <a:rPr lang="ru-RU" b="1" i="1" dirty="0" err="1"/>
              <a:t>равноап</a:t>
            </a:r>
            <a:r>
              <a:rPr lang="ru-RU" b="1" i="1" dirty="0"/>
              <a:t>. </a:t>
            </a:r>
            <a:r>
              <a:rPr lang="ru-RU" b="1" i="1" dirty="0" err="1"/>
              <a:t>Мефодий</a:t>
            </a:r>
            <a:r>
              <a:rPr lang="ru-RU" b="1" i="1" dirty="0"/>
              <a:t> </a:t>
            </a:r>
            <a:r>
              <a:rPr lang="ru-RU" i="1" dirty="0"/>
              <a:t>– 6 апреля/19 апреля. </a:t>
            </a:r>
            <a:r>
              <a:rPr lang="ru-RU" i="1" dirty="0" smtClean="0"/>
              <a:t>                            </a:t>
            </a:r>
            <a:r>
              <a:rPr lang="ru-RU" b="1" i="1" dirty="0" smtClean="0"/>
              <a:t>Общая </a:t>
            </a:r>
            <a:r>
              <a:rPr lang="ru-RU" b="1" i="1" dirty="0"/>
              <a:t>церковная память </a:t>
            </a:r>
            <a:r>
              <a:rPr lang="ru-RU" i="1" dirty="0"/>
              <a:t>отмечается 11 мая/24 </a:t>
            </a:r>
            <a:r>
              <a:rPr lang="ru-RU" i="1" dirty="0" smtClean="0"/>
              <a:t>мая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3554" name="Picture 2" descr="Святые Кирилл и Мефодий - учителя Словенские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330950" y="2214563"/>
            <a:ext cx="2413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Истоки русской письменности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0" y="1571612"/>
            <a:ext cx="4040188" cy="6397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АЗБУКА: </a:t>
            </a:r>
            <a:r>
              <a:rPr lang="ru-RU" dirty="0" smtClean="0"/>
              <a:t>   АЗ </a:t>
            </a:r>
            <a:r>
              <a:rPr lang="ru-RU" dirty="0"/>
              <a:t>+ БУКИ</a:t>
            </a:r>
          </a:p>
        </p:txBody>
      </p:sp>
      <p:sp>
        <p:nvSpPr>
          <p:cNvPr id="15366" name="Содержимое 6"/>
          <p:cNvSpPr>
            <a:spLocks noGrp="1"/>
          </p:cNvSpPr>
          <p:nvPr>
            <p:ph sz="half" idx="2"/>
          </p:nvPr>
        </p:nvSpPr>
        <p:spPr>
          <a:xfrm>
            <a:off x="428625" y="2214563"/>
            <a:ext cx="4040188" cy="39512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200" smtClean="0"/>
              <a:t>	</a:t>
            </a:r>
            <a:r>
              <a:rPr lang="ru-RU" sz="3200" u="sng" smtClean="0"/>
              <a:t>греческие буквы:</a:t>
            </a:r>
          </a:p>
          <a:p>
            <a:pPr algn="ctr">
              <a:buFont typeface="Arial" charset="0"/>
              <a:buNone/>
            </a:pPr>
            <a:r>
              <a:rPr lang="ru-RU" sz="3200" smtClean="0"/>
              <a:t>	Aa</a:t>
            </a:r>
            <a:br>
              <a:rPr lang="ru-RU" sz="3200" smtClean="0"/>
            </a:br>
            <a:r>
              <a:rPr lang="ru-RU" sz="3200" smtClean="0"/>
              <a:t>Bb</a:t>
            </a:r>
            <a:br>
              <a:rPr lang="ru-RU" sz="3200" smtClean="0"/>
            </a:br>
            <a:r>
              <a:rPr lang="ru-RU" sz="3200" smtClean="0"/>
              <a:t>Gg</a:t>
            </a:r>
            <a:br>
              <a:rPr lang="ru-RU" sz="3200" smtClean="0"/>
            </a:br>
            <a:r>
              <a:rPr lang="ru-RU" sz="3200" smtClean="0"/>
              <a:t>Dd</a:t>
            </a:r>
            <a:br>
              <a:rPr lang="ru-RU" sz="3200" smtClean="0"/>
            </a:br>
            <a:r>
              <a:rPr lang="ru-RU" sz="3200" smtClean="0"/>
              <a:t>Ee</a:t>
            </a:r>
            <a:br>
              <a:rPr lang="ru-RU" sz="3200" smtClean="0"/>
            </a:br>
            <a:r>
              <a:rPr lang="ru-RU" sz="3200" smtClean="0"/>
              <a:t>Kk</a:t>
            </a:r>
            <a:br>
              <a:rPr lang="ru-RU" sz="3200" smtClean="0"/>
            </a:br>
            <a:r>
              <a:rPr lang="ru-RU" sz="3200" smtClean="0"/>
              <a:t>Ll</a:t>
            </a:r>
            <a:br>
              <a:rPr lang="ru-RU" sz="3200" smtClean="0"/>
            </a:br>
            <a:r>
              <a:rPr lang="ru-RU" sz="3200" smtClean="0"/>
              <a:t>Mm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28596" y="1571612"/>
            <a:ext cx="4041775" cy="63976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АЛФАВИТ: </a:t>
            </a:r>
            <a:r>
              <a:rPr lang="ru-RU" dirty="0" smtClean="0"/>
              <a:t> АЛЬФА </a:t>
            </a:r>
            <a:r>
              <a:rPr lang="ru-RU" dirty="0"/>
              <a:t>+ ВИТА</a:t>
            </a:r>
          </a:p>
        </p:txBody>
      </p:sp>
      <p:sp>
        <p:nvSpPr>
          <p:cNvPr id="15370" name="Содержимое 8"/>
          <p:cNvSpPr>
            <a:spLocks noGrp="1"/>
          </p:cNvSpPr>
          <p:nvPr>
            <p:ph sz="quarter" idx="4"/>
          </p:nvPr>
        </p:nvSpPr>
        <p:spPr>
          <a:xfrm>
            <a:off x="4500563" y="2214563"/>
            <a:ext cx="4041775" cy="39512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200" u="sng" smtClean="0"/>
              <a:t>  славянские буквы:  </a:t>
            </a:r>
          </a:p>
          <a:p>
            <a:pPr algn="ctr">
              <a:buFont typeface="Arial" charset="0"/>
              <a:buNone/>
            </a:pPr>
            <a:r>
              <a:rPr lang="ru-RU" sz="3200" smtClean="0"/>
              <a:t>	 Аа</a:t>
            </a:r>
            <a:br>
              <a:rPr lang="ru-RU" sz="3200" smtClean="0"/>
            </a:br>
            <a:r>
              <a:rPr lang="ru-RU" sz="3200" smtClean="0"/>
              <a:t>Вв</a:t>
            </a:r>
            <a:br>
              <a:rPr lang="ru-RU" sz="3200" smtClean="0"/>
            </a:br>
            <a:r>
              <a:rPr lang="ru-RU" sz="3200" smtClean="0"/>
              <a:t>Гг</a:t>
            </a:r>
            <a:br>
              <a:rPr lang="ru-RU" sz="3200" smtClean="0"/>
            </a:br>
            <a:r>
              <a:rPr lang="ru-RU" sz="3200" smtClean="0"/>
              <a:t>Дд</a:t>
            </a:r>
            <a:br>
              <a:rPr lang="ru-RU" sz="3200" smtClean="0"/>
            </a:br>
            <a:r>
              <a:rPr lang="ru-RU" sz="3200" smtClean="0"/>
              <a:t>Ее</a:t>
            </a:r>
            <a:br>
              <a:rPr lang="ru-RU" sz="3200" smtClean="0"/>
            </a:br>
            <a:r>
              <a:rPr lang="ru-RU" sz="3200" smtClean="0"/>
              <a:t>Кк</a:t>
            </a:r>
            <a:br>
              <a:rPr lang="ru-RU" sz="3200" smtClean="0"/>
            </a:br>
            <a:r>
              <a:rPr lang="ru-RU" sz="3200" smtClean="0"/>
              <a:t>Лл</a:t>
            </a:r>
            <a:br>
              <a:rPr lang="ru-RU" sz="3200" smtClean="0"/>
            </a:br>
            <a:r>
              <a:rPr lang="ru-RU" sz="3200" smtClean="0"/>
              <a:t>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Славянские азбуки: </a:t>
            </a:r>
            <a: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</a:br>
            <a: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кириллица </a:t>
            </a: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 глаголица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Глаголица</a:t>
            </a:r>
            <a:endParaRPr lang="ru-RU" dirty="0"/>
          </a:p>
        </p:txBody>
      </p:sp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>
          <a:xfrm>
            <a:off x="0" y="2357438"/>
            <a:ext cx="4497388" cy="39512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200" smtClean="0"/>
              <a:t>	Кирилл и Мефодий "переложили" звуки славянского языка на пергамент с помощью той глаголицы.</a:t>
            </a:r>
          </a:p>
          <a:p>
            <a:pPr algn="ctr">
              <a:buFont typeface="Arial" charset="0"/>
              <a:buNone/>
            </a:pPr>
            <a:r>
              <a:rPr lang="ru-RU" sz="3200" smtClean="0"/>
              <a:t>Начертания букв не сохранились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Кириллица</a:t>
            </a:r>
            <a:endParaRPr lang="ru-RU" dirty="0"/>
          </a:p>
        </p:txBody>
      </p:sp>
      <p:sp>
        <p:nvSpPr>
          <p:cNvPr id="16390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357438"/>
            <a:ext cx="4041775" cy="39512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200" smtClean="0"/>
              <a:t>	В 893 г. появилась кириллица, которая со временем вытеснила глаголицу во всех славянских странах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4572000" y="5929313"/>
            <a:ext cx="4041775" cy="639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/>
              <a:t>Русский алфавит</a:t>
            </a:r>
          </a:p>
        </p:txBody>
      </p:sp>
      <p:sp>
        <p:nvSpPr>
          <p:cNvPr id="8" name="Текст 4">
            <a:hlinkClick r:id="rId2" action="ppaction://hlinkfile"/>
          </p:cNvPr>
          <p:cNvSpPr txBox="1">
            <a:spLocks/>
          </p:cNvSpPr>
          <p:nvPr/>
        </p:nvSpPr>
        <p:spPr>
          <a:xfrm>
            <a:off x="4572000" y="5286375"/>
            <a:ext cx="4041775" cy="6397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b">
            <a:normAutofit fontScale="925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hlinkClick r:id="rId3" action="ppaction://hlinkfile"/>
              </a:rPr>
              <a:t>Церковно-славянский</a:t>
            </a:r>
            <a:r>
              <a:rPr lang="ru-RU" sz="2400" b="1" dirty="0"/>
              <a:t> алфавит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143500" y="1643063"/>
            <a:ext cx="3714750" cy="3214687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Образцом для написания букв кириллицы послужили знаки греческого уставного алфавита</a:t>
            </a:r>
          </a:p>
        </p:txBody>
      </p:sp>
      <p:pic>
        <p:nvPicPr>
          <p:cNvPr id="24578" name="Picture 2" descr="boo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428750"/>
            <a:ext cx="4559300" cy="3643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3" name="Прямоугольник 8"/>
          <p:cNvSpPr>
            <a:spLocks noChangeArrowheads="1"/>
          </p:cNvSpPr>
          <p:nvPr/>
        </p:nvSpPr>
        <p:spPr bwMode="auto">
          <a:xfrm>
            <a:off x="500063" y="5357813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Устав</a:t>
            </a:r>
            <a:r>
              <a:rPr lang="ru-RU" sz="2400">
                <a:latin typeface="Calibri" pitchFamily="34" charset="0"/>
              </a:rPr>
              <a:t> - это такое письмо, когда буквы пишутся прямо на одинаковом расстоянии друг от друга, без наклона - они как бы "уставлены"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929188" y="1643063"/>
            <a:ext cx="3929062" cy="3214687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С </a:t>
            </a:r>
            <a:r>
              <a:rPr lang="ru-RU" dirty="0"/>
              <a:t>середины XIV столетия получил распространение </a:t>
            </a:r>
            <a:r>
              <a:rPr lang="ru-RU" b="1" dirty="0"/>
              <a:t>полуустав</a:t>
            </a:r>
            <a:r>
              <a:rPr lang="ru-RU" dirty="0"/>
              <a:t>, который был менее красив, чем устав зато позволял писать быстрее</a:t>
            </a:r>
          </a:p>
        </p:txBody>
      </p:sp>
      <p:sp>
        <p:nvSpPr>
          <p:cNvPr id="18436" name="Прямоугольник 8"/>
          <p:cNvSpPr>
            <a:spLocks noChangeArrowheads="1"/>
          </p:cNvSpPr>
          <p:nvPr/>
        </p:nvSpPr>
        <p:spPr bwMode="auto">
          <a:xfrm>
            <a:off x="500063" y="5072063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Появился наклон в буквах, их геометричность не так заметна; перестало выдерживаться соотношение толстых и тонких линий; текст уже делился на слова</a:t>
            </a:r>
          </a:p>
        </p:txBody>
      </p:sp>
      <p:pic>
        <p:nvPicPr>
          <p:cNvPr id="25602" name="Picture 2" descr="book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0"/>
            <a:ext cx="5053013" cy="3357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19459" name="Содержимое 6"/>
          <p:cNvSpPr>
            <a:spLocks noGrp="1"/>
          </p:cNvSpPr>
          <p:nvPr>
            <p:ph idx="1"/>
          </p:nvPr>
        </p:nvSpPr>
        <p:spPr>
          <a:xfrm>
            <a:off x="4929188" y="1928813"/>
            <a:ext cx="3929062" cy="1857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	В XV веке полуустав уступает место </a:t>
            </a:r>
            <a:r>
              <a:rPr lang="ru-RU" b="1" smtClean="0"/>
              <a:t>скорописи</a:t>
            </a:r>
          </a:p>
        </p:txBody>
      </p:sp>
      <p:sp>
        <p:nvSpPr>
          <p:cNvPr id="19460" name="Прямоугольник 8"/>
          <p:cNvSpPr>
            <a:spLocks noChangeArrowheads="1"/>
          </p:cNvSpPr>
          <p:nvPr/>
        </p:nvSpPr>
        <p:spPr bwMode="auto">
          <a:xfrm>
            <a:off x="500063" y="4071938"/>
            <a:ext cx="8001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Рукописи написанные "скорым обычаем", отличает связное написание соседних букв, размашистость письма. В скорописи каждая буква имела множество вариантов написания. С развитием скорости появляются признаки индивидуального почерка</a:t>
            </a:r>
          </a:p>
        </p:txBody>
      </p:sp>
      <p:pic>
        <p:nvPicPr>
          <p:cNvPr id="26626" name="Picture 2" descr="book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14500"/>
            <a:ext cx="4424363" cy="1928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Кириллическое письмо</a:t>
            </a:r>
          </a:p>
        </p:txBody>
      </p:sp>
      <p:sp>
        <p:nvSpPr>
          <p:cNvPr id="20483" name="Содержимое 6"/>
          <p:cNvSpPr>
            <a:spLocks noGrp="1"/>
          </p:cNvSpPr>
          <p:nvPr>
            <p:ph idx="1"/>
          </p:nvPr>
        </p:nvSpPr>
        <p:spPr>
          <a:xfrm>
            <a:off x="4857750" y="1643063"/>
            <a:ext cx="3929063" cy="1857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smtClean="0"/>
              <a:t>	Древнейшая книга на Руси, написанная кириллицей, - Остромирово Евангелие - 1057 года</a:t>
            </a:r>
            <a:endParaRPr lang="ru-RU" sz="2800" b="1" smtClean="0"/>
          </a:p>
        </p:txBody>
      </p:sp>
      <p:sp>
        <p:nvSpPr>
          <p:cNvPr id="20484" name="Прямоугольник 8"/>
          <p:cNvSpPr>
            <a:spLocks noChangeArrowheads="1"/>
          </p:cNvSpPr>
          <p:nvPr/>
        </p:nvSpPr>
        <p:spPr bwMode="auto">
          <a:xfrm>
            <a:off x="285750" y="4643438"/>
            <a:ext cx="8429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Во времена Петра Великого были внесены изменения в начертания некоторых букв, а 11 букв были исключены из алфавита. Новый алфавит стал беднее по содержанию, но проще и более приспособлен к печатанию различных гражданских деловых бумаг. Он так и получил                                                                              название " гражданский ". В 1918 году была проведена новая реформа алфавита, и кириллица потеряла еще четыре буквы: ять, и(I), ижицу, фиту. </a:t>
            </a:r>
          </a:p>
        </p:txBody>
      </p:sp>
      <p:pic>
        <p:nvPicPr>
          <p:cNvPr id="27650" name="Picture 2" descr="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57313"/>
            <a:ext cx="4143375" cy="284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8" y="274638"/>
            <a:ext cx="4786312" cy="586898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Impact" pitchFamily="34" charset="0"/>
              </a:rPr>
              <a:t>День памяти </a:t>
            </a:r>
            <a:r>
              <a:rPr lang="ru-RU" sz="3600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>первоучителей славянских народов – святых равноапостольных братьев </a:t>
            </a:r>
            <a:r>
              <a:rPr lang="ru-RU" sz="4000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>Кирилла и </a:t>
            </a:r>
            <a:r>
              <a:rPr lang="ru-RU" b="1" dirty="0" err="1" smtClean="0">
                <a:solidFill>
                  <a:srgbClr val="000000"/>
                </a:solidFill>
                <a:latin typeface="Impact" pitchFamily="34" charset="0"/>
                <a:cs typeface="Times New Roman" pitchFamily="18" charset="0"/>
              </a:rPr>
              <a:t>Мефодия</a:t>
            </a:r>
            <a:endParaRPr lang="ru-RU" dirty="0" smtClean="0">
              <a:latin typeface="Impact" pitchFamily="34" charset="0"/>
            </a:endParaRPr>
          </a:p>
        </p:txBody>
      </p:sp>
      <p:pic>
        <p:nvPicPr>
          <p:cNvPr id="4" name="Содержимое 3" descr="polo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9065" t="11049" r="20686" b="11609"/>
          <a:stretch>
            <a:fillRect/>
          </a:stretch>
        </p:blipFill>
        <p:spPr>
          <a:xfrm>
            <a:off x="357188" y="642938"/>
            <a:ext cx="3851275" cy="55514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История праздника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5286375" cy="4525962"/>
          </a:xfrm>
        </p:spPr>
        <p:txBody>
          <a:bodyPr/>
          <a:lstStyle/>
          <a:p>
            <a:r>
              <a:rPr lang="ru-RU" b="1" smtClean="0"/>
              <a:t>1986 г. </a:t>
            </a:r>
            <a:r>
              <a:rPr lang="ru-RU" smtClean="0"/>
              <a:t>– возрождение праздника</a:t>
            </a:r>
          </a:p>
          <a:p>
            <a:r>
              <a:rPr lang="ru-RU" b="1" smtClean="0"/>
              <a:t>1991 г.</a:t>
            </a:r>
            <a:r>
              <a:rPr lang="ru-RU" smtClean="0"/>
              <a:t> – утвержден как государственный праздник</a:t>
            </a:r>
          </a:p>
          <a:p>
            <a:r>
              <a:rPr lang="ru-RU" b="1" smtClean="0"/>
              <a:t>Каждый год</a:t>
            </a:r>
            <a:r>
              <a:rPr lang="ru-RU" smtClean="0"/>
              <a:t> какой-нибудь город России становится хозяином праздника</a:t>
            </a:r>
          </a:p>
          <a:p>
            <a:r>
              <a:rPr lang="ru-RU" b="1" smtClean="0"/>
              <a:t>Во всех городах </a:t>
            </a:r>
            <a:r>
              <a:rPr lang="ru-RU" smtClean="0"/>
              <a:t>проводятся фестивали, концерты</a:t>
            </a:r>
          </a:p>
        </p:txBody>
      </p:sp>
      <p:pic>
        <p:nvPicPr>
          <p:cNvPr id="4" name="Рисунок 3" descr="День славянской письменности и культуры"/>
          <p:cNvPicPr/>
          <p:nvPr/>
        </p:nvPicPr>
        <p:blipFill>
          <a:blip r:embed="rId2" cstate="print"/>
          <a:srcRect l="14221" r="14296"/>
          <a:stretch>
            <a:fillRect/>
          </a:stretch>
        </p:blipFill>
        <p:spPr bwMode="auto">
          <a:xfrm>
            <a:off x="5715000" y="1928813"/>
            <a:ext cx="3143250" cy="3214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000625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Кирилл</a:t>
            </a:r>
            <a:r>
              <a:rPr lang="ru-RU" dirty="0"/>
              <a:t> ( </a:t>
            </a:r>
            <a:r>
              <a:rPr lang="ru-RU" dirty="0" smtClean="0"/>
              <a:t>род. в 827 г. , до </a:t>
            </a:r>
            <a:r>
              <a:rPr lang="ru-RU" dirty="0"/>
              <a:t>принятия монашества – Константин) и </a:t>
            </a:r>
            <a:r>
              <a:rPr lang="ru-RU" b="1" dirty="0" err="1"/>
              <a:t>Мефодий</a:t>
            </a:r>
            <a:r>
              <a:rPr lang="ru-RU" dirty="0"/>
              <a:t> </a:t>
            </a:r>
            <a:r>
              <a:rPr lang="ru-RU" dirty="0" smtClean="0"/>
              <a:t> ( род. в 815 г., мирское </a:t>
            </a:r>
            <a:r>
              <a:rPr lang="ru-RU" dirty="0"/>
              <a:t>имя неизвестно) родились в семье  византийского военачальника </a:t>
            </a:r>
            <a:r>
              <a:rPr lang="ru-RU" dirty="0" smtClean="0"/>
              <a:t>                 </a:t>
            </a:r>
            <a:r>
              <a:rPr lang="ru-RU" b="1" dirty="0" smtClean="0"/>
              <a:t>из </a:t>
            </a:r>
            <a:r>
              <a:rPr lang="ru-RU" b="1" dirty="0"/>
              <a:t>г. </a:t>
            </a:r>
            <a:r>
              <a:rPr lang="ru-RU" b="1" dirty="0" smtClean="0"/>
              <a:t>Фессалоники                  </a:t>
            </a:r>
            <a:r>
              <a:rPr lang="ru-RU" dirty="0"/>
              <a:t>( Греция)</a:t>
            </a:r>
          </a:p>
        </p:txBody>
      </p:sp>
      <p:pic>
        <p:nvPicPr>
          <p:cNvPr id="4" name="Рисунок 3" descr="http://www.rosinka.vrn.ru/ru_yaz/images/kir_mif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1643063"/>
            <a:ext cx="3679825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Св. </a:t>
            </a:r>
            <a:r>
              <a:rPr lang="ru-RU" sz="4000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Мефодий</a:t>
            </a:r>
            <a:endParaRPr lang="ru-RU" sz="4000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429000" y="1600200"/>
            <a:ext cx="5257800" cy="4757738"/>
          </a:xfrm>
        </p:spPr>
        <p:txBody>
          <a:bodyPr/>
          <a:lstStyle/>
          <a:p>
            <a:r>
              <a:rPr lang="ru-RU" b="1" smtClean="0"/>
              <a:t>Св. Мефодий </a:t>
            </a:r>
            <a:r>
              <a:rPr lang="ru-RU" smtClean="0"/>
              <a:t>– высокопоставленный воин, правивший около 10 лет одним из славянских княжеств, подчиненных Византии, что дало ему возможность научиться славянскому языку</a:t>
            </a:r>
          </a:p>
        </p:txBody>
      </p:sp>
      <p:pic>
        <p:nvPicPr>
          <p:cNvPr id="1026" name="Picture 2" descr="Святые Кирилл и Мефод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5750" y="1285875"/>
            <a:ext cx="2786063" cy="5211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Св. </a:t>
            </a:r>
            <a:r>
              <a:rPr lang="ru-RU" sz="4000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Кирилл</a:t>
            </a:r>
            <a:endParaRPr lang="ru-RU" sz="4000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143250" y="1571625"/>
            <a:ext cx="5715000" cy="4757738"/>
          </a:xfrm>
        </p:spPr>
        <p:txBody>
          <a:bodyPr/>
          <a:lstStyle/>
          <a:p>
            <a:r>
              <a:rPr lang="ru-RU" b="1" smtClean="0"/>
              <a:t>Св. Кирилл </a:t>
            </a:r>
            <a:r>
              <a:rPr lang="ru-RU" smtClean="0"/>
              <a:t>с малых лет отличался умственными способностями. Обучаясь в солунской школе и еще не достигнув пятнадцати лет, он уже читал книги глубокомысленнейшего из Отцов Церкви – Григория Богослова (</a:t>
            </a:r>
            <a:r>
              <a:rPr lang="en-US" smtClean="0"/>
              <a:t>IV</a:t>
            </a:r>
            <a:r>
              <a:rPr lang="ru-RU" smtClean="0"/>
              <a:t> в.)</a:t>
            </a:r>
          </a:p>
        </p:txBody>
      </p:sp>
      <p:pic>
        <p:nvPicPr>
          <p:cNvPr id="1026" name="Picture 2" descr="Святые Кирилл и Мефодий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5750" y="1285875"/>
            <a:ext cx="2786063" cy="5211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5143500" cy="4525962"/>
          </a:xfrm>
        </p:spPr>
        <p:txBody>
          <a:bodyPr/>
          <a:lstStyle/>
          <a:p>
            <a:r>
              <a:rPr lang="ru-RU" b="1" smtClean="0"/>
              <a:t>В 861 году </a:t>
            </a:r>
            <a:r>
              <a:rPr lang="ru-RU" smtClean="0"/>
              <a:t>император вызвал святых Константина и Мефодия из монастыря  и отправил их к хазарам для евангельской проповеди</a:t>
            </a:r>
          </a:p>
        </p:txBody>
      </p:sp>
      <p:pic>
        <p:nvPicPr>
          <p:cNvPr id="5" name="Рисунок 4" descr="http://www.rosinka.vrn.ru/ru_yaz/images/kir_mif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2143125"/>
            <a:ext cx="3579813" cy="287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5643563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В 863 году  </a:t>
            </a:r>
            <a:r>
              <a:rPr lang="ru-RU" dirty="0" smtClean="0"/>
              <a:t>посольство </a:t>
            </a:r>
            <a:r>
              <a:rPr lang="ru-RU" dirty="0"/>
              <a:t>правителя </a:t>
            </a:r>
            <a:r>
              <a:rPr lang="ru-RU" dirty="0" err="1"/>
              <a:t>Великоморавской</a:t>
            </a:r>
            <a:r>
              <a:rPr lang="ru-RU" dirty="0"/>
              <a:t> державы </a:t>
            </a:r>
            <a:r>
              <a:rPr lang="ru-RU" sz="2800" dirty="0" smtClean="0"/>
              <a:t>(Чехия, Словакия, Богемия, часть Австрии и Венгрии) </a:t>
            </a:r>
            <a:r>
              <a:rPr lang="ru-RU" dirty="0" smtClean="0"/>
              <a:t>князя Ростислава  просило </a:t>
            </a:r>
            <a:r>
              <a:rPr lang="ru-RU" dirty="0"/>
              <a:t>у императора Михаила прислать учителей для проповеди в недавно принявшей христианство стране</a:t>
            </a:r>
          </a:p>
        </p:txBody>
      </p:sp>
      <p:pic>
        <p:nvPicPr>
          <p:cNvPr id="2052" name="Picture 4" descr="sv_ros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200981"/>
            <a:ext cx="2832907" cy="33711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229600" cy="3168650"/>
          </a:xfrm>
        </p:spPr>
        <p:txBody>
          <a:bodyPr/>
          <a:lstStyle/>
          <a:p>
            <a:r>
              <a:rPr lang="ru-RU" smtClean="0"/>
              <a:t>С помощью брата Мефодия  Кирилл  за 6 месяцев составил славянскую азбуку (т.н. глаголицу)  и перевел на славянский язык книги, без которых не могло совершаться Богослужение: Евангелие Апракос, Апостол, Псалтирь и избранные службы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 жизни Кирилла и </a:t>
            </a:r>
            <a:r>
              <a:rPr lang="ru-RU" spc="3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Мефодия</a:t>
            </a:r>
            <a:endParaRPr lang="ru-RU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3857625" y="16430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…пойду с радостью, если у них есть буквы для их языка… Учить без азбуки и без книг все равно, что писать беседу на воде.</a:t>
            </a:r>
          </a:p>
          <a:p>
            <a:pPr algn="r"/>
            <a:r>
              <a:rPr lang="ru-RU" b="1" i="1">
                <a:latin typeface="Calibri" pitchFamily="34" charset="0"/>
              </a:rPr>
              <a:t>Св.Кирилл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596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Calibri</vt:lpstr>
      <vt:lpstr>Arial</vt:lpstr>
      <vt:lpstr>Mistral</vt:lpstr>
      <vt:lpstr>Impact</vt:lpstr>
      <vt:lpstr>Times New Roman</vt:lpstr>
      <vt:lpstr>Тема Office</vt:lpstr>
      <vt:lpstr>Слайд 1</vt:lpstr>
      <vt:lpstr>День памяти первоучителей славянских народов – святых равноапостольных братьев  Кирилла и Мефодия</vt:lpstr>
      <vt:lpstr>История праздника</vt:lpstr>
      <vt:lpstr>О жизни Кирилла и Мефодия</vt:lpstr>
      <vt:lpstr>Св. Мефодий</vt:lpstr>
      <vt:lpstr>Св. Кирилл</vt:lpstr>
      <vt:lpstr>О жизни Кирилла и Мефодия</vt:lpstr>
      <vt:lpstr>О жизни Кирилла и Мефодия</vt:lpstr>
      <vt:lpstr>О жизни Кирилла и Мефодия</vt:lpstr>
      <vt:lpstr>О жизни Кирилла и Мефодия</vt:lpstr>
      <vt:lpstr>14 февраля 869 в возрасте 42 лет Кирилл умирает в Риме</vt:lpstr>
      <vt:lpstr>После смерти брата Мефодий продолжает евангельскую проповедь среди славян</vt:lpstr>
      <vt:lpstr>К лику святых равноапостольные Кирилл и Мефодий причислены в древности</vt:lpstr>
      <vt:lpstr>Истоки русской письменности</vt:lpstr>
      <vt:lpstr>Славянские азбуки:  кириллица и глаголица</vt:lpstr>
      <vt:lpstr>Кириллическое письмо</vt:lpstr>
      <vt:lpstr>Кириллическое письмо</vt:lpstr>
      <vt:lpstr>Кириллическое письмо</vt:lpstr>
      <vt:lpstr>Кириллическое письмо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славянской письменности и культуры</dc:title>
  <dc:creator>neo</dc:creator>
  <cp:lastModifiedBy>Admin</cp:lastModifiedBy>
  <cp:revision>18</cp:revision>
  <dcterms:created xsi:type="dcterms:W3CDTF">2008-05-23T01:28:37Z</dcterms:created>
  <dcterms:modified xsi:type="dcterms:W3CDTF">2011-12-01T22:16:51Z</dcterms:modified>
</cp:coreProperties>
</file>